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1382" r:id="rId2"/>
    <p:sldId id="1399" r:id="rId3"/>
    <p:sldId id="1416" r:id="rId4"/>
    <p:sldId id="1415" r:id="rId5"/>
    <p:sldId id="1388" r:id="rId6"/>
    <p:sldId id="1418" r:id="rId7"/>
    <p:sldId id="1400" r:id="rId8"/>
    <p:sldId id="1393" r:id="rId9"/>
    <p:sldId id="1417" r:id="rId10"/>
    <p:sldId id="1419" r:id="rId11"/>
    <p:sldId id="1420" r:id="rId12"/>
    <p:sldId id="1422" r:id="rId13"/>
    <p:sldId id="1421" r:id="rId14"/>
    <p:sldId id="1423" r:id="rId15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19232E"/>
    <a:srgbClr val="FBB62B"/>
    <a:srgbClr val="FBC81F"/>
    <a:srgbClr val="445469"/>
    <a:srgbClr val="364D65"/>
    <a:srgbClr val="2F2F2F"/>
    <a:srgbClr val="2C4054"/>
    <a:srgbClr val="FADF35"/>
    <a:srgbClr val="666666"/>
    <a:srgbClr val="B78B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0000" autoAdjust="0"/>
    <p:restoredTop sz="50000" autoAdjust="0"/>
  </p:normalViewPr>
  <p:slideViewPr>
    <p:cSldViewPr snapToGrid="0" snapToObjects="1">
      <p:cViewPr>
        <p:scale>
          <a:sx n="83" d="100"/>
          <a:sy n="83" d="100"/>
        </p:scale>
        <p:origin x="408" y="-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5" d="100"/>
        <a:sy n="65" d="100"/>
      </p:scale>
      <p:origin x="0" y="28992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ato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ato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10/19/17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ato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ato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Lato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Lato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Lato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Lato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Lato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283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Wiki reference</a:t>
            </a:r>
            <a:r>
              <a:rPr lang="en-US" baseline="0" dirty="0" smtClean="0"/>
              <a:t>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879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59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872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860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13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79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vis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675648" cy="13716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1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dership sk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82362" y="3945706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89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ster-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3764079" y="0"/>
            <a:ext cx="10613571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6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phone_devices of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5820937" y="12623180"/>
            <a:ext cx="12690088" cy="6913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13936717" y="3247697"/>
            <a:ext cx="7241628" cy="1287517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735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phone_devices of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5820937" y="12623180"/>
            <a:ext cx="12690088" cy="6913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9253205" y="6230198"/>
            <a:ext cx="5756336" cy="102067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4360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8730082" y="4665515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3403702" y="4665515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008742" y="4665515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82362" y="4665515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98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77650" cy="1371599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1558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8675649" y="12533971"/>
            <a:ext cx="7069873" cy="10036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9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6148104" y="3612994"/>
            <a:ext cx="5819852" cy="2795183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2409748" y="3612994"/>
            <a:ext cx="5819852" cy="2795183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9278926" y="3612994"/>
            <a:ext cx="5819852" cy="2795183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32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etit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5291434" y="3411210"/>
            <a:ext cx="7434751" cy="8016884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Miss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" y="4091685"/>
            <a:ext cx="12105684" cy="6769604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780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 v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77649" cy="13715999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 userDrawn="1"/>
        </p:nvSpPr>
        <p:spPr>
          <a:xfrm>
            <a:off x="8675649" y="12511668"/>
            <a:ext cx="7225990" cy="9367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2209415" y="0"/>
            <a:ext cx="12168235" cy="137160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29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8675649" y="12511668"/>
            <a:ext cx="7225990" cy="9367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68235" cy="137160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56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8675649" y="12511668"/>
            <a:ext cx="7225990" cy="9367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95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9"/>
            <a:ext cx="5484971" cy="730250"/>
          </a:xfrm>
          <a:prstGeom prst="rect">
            <a:avLst/>
          </a:prstGeom>
        </p:spPr>
        <p:txBody>
          <a:bodyPr vert="horz" lIns="182843" tIns="91422" rIns="182843" bIns="91422" rtlCol="0" anchor="ctr"/>
          <a:lstStyle>
            <a:lvl1pPr algn="l">
              <a:defRPr sz="2400" b="1" i="0">
                <a:solidFill>
                  <a:schemeClr val="tx1">
                    <a:tint val="75000"/>
                  </a:schemeClr>
                </a:solidFill>
                <a:latin typeface="Lato Bold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9"/>
            <a:ext cx="8227457" cy="730250"/>
          </a:xfrm>
          <a:prstGeom prst="rect">
            <a:avLst/>
          </a:prstGeom>
        </p:spPr>
        <p:txBody>
          <a:bodyPr vert="horz" lIns="182843" tIns="91422" rIns="182843" bIns="91422" rtlCol="0" anchor="ctr"/>
          <a:lstStyle>
            <a:lvl1pPr algn="ctr">
              <a:defRPr sz="2400" b="1" i="0">
                <a:solidFill>
                  <a:schemeClr val="tx1">
                    <a:tint val="75000"/>
                  </a:schemeClr>
                </a:solidFill>
                <a:latin typeface="Lato Bold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9"/>
            <a:ext cx="5484971" cy="730250"/>
          </a:xfrm>
          <a:prstGeom prst="rect">
            <a:avLst/>
          </a:prstGeom>
        </p:spPr>
        <p:txBody>
          <a:bodyPr vert="horz" lIns="182843" tIns="91422" rIns="182843" bIns="91422" rtlCol="0" anchor="ctr"/>
          <a:lstStyle>
            <a:lvl1pPr algn="r">
              <a:defRPr sz="2400" b="1" i="0">
                <a:solidFill>
                  <a:schemeClr val="tx1">
                    <a:tint val="75000"/>
                  </a:schemeClr>
                </a:solidFill>
                <a:latin typeface="Lato Bold" charset="0"/>
              </a:defRPr>
            </a:lvl1pPr>
          </a:lstStyle>
          <a:p>
            <a:fld id="{FCEE2C88-6C8F-484D-AF69-578F576B1F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val 7"/>
          <p:cNvSpPr/>
          <p:nvPr userDrawn="1"/>
        </p:nvSpPr>
        <p:spPr>
          <a:xfrm>
            <a:off x="23069390" y="523001"/>
            <a:ext cx="859750" cy="85975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23109785" y="607069"/>
            <a:ext cx="807966" cy="615480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i="0" smtClean="0">
                <a:solidFill>
                  <a:schemeClr val="bg1"/>
                </a:solidFill>
                <a:latin typeface="Lato Bold" charset="0"/>
                <a:cs typeface="Lato Bold" charset="0"/>
              </a:rPr>
              <a:pPr algn="ctr"/>
              <a:t>‹#›</a:t>
            </a:fld>
            <a:endParaRPr lang="id-ID" sz="2800" b="1" i="0" dirty="0">
              <a:solidFill>
                <a:schemeClr val="bg1"/>
              </a:solidFill>
              <a:latin typeface="Lato Bold" charset="0"/>
              <a:cs typeface="Lato Bold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2986780" y="12877779"/>
            <a:ext cx="1452642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000" smtClean="0">
                <a:solidFill>
                  <a:srgbClr val="00B050"/>
                </a:solidFill>
                <a:latin typeface="Lato Light" charset="0"/>
                <a:ea typeface="Lato Light" charset="0"/>
                <a:cs typeface="Lato Light" charset="0"/>
              </a:rPr>
              <a:t>7/18/2017</a:t>
            </a:r>
            <a:endParaRPr lang="en-US" sz="2000" dirty="0">
              <a:solidFill>
                <a:srgbClr val="00B050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9144000" y="12811252"/>
            <a:ext cx="5410536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smtClean="0">
                <a:solidFill>
                  <a:srgbClr val="00B050"/>
                </a:solidFill>
              </a:rPr>
              <a:t>Big Data Program-Lighting Talks</a:t>
            </a:r>
          </a:p>
          <a:p>
            <a:pPr algn="ctr"/>
            <a:endParaRPr lang="en-US" sz="2000" dirty="0">
              <a:solidFill>
                <a:srgbClr val="00B050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845" r:id="rId2"/>
    <p:sldLayoutId id="2147483822" r:id="rId3"/>
    <p:sldLayoutId id="2147483823" r:id="rId4"/>
    <p:sldLayoutId id="2147483811" r:id="rId5"/>
    <p:sldLayoutId id="2147483812" r:id="rId6"/>
    <p:sldLayoutId id="2147483806" r:id="rId7"/>
    <p:sldLayoutId id="2147483808" r:id="rId8"/>
    <p:sldLayoutId id="2147483882" r:id="rId9"/>
    <p:sldLayoutId id="2147483844" r:id="rId10"/>
    <p:sldLayoutId id="2147483834" r:id="rId11"/>
    <p:sldLayoutId id="2147483840" r:id="rId12"/>
    <p:sldLayoutId id="2147483893" r:id="rId13"/>
    <p:sldLayoutId id="2147483894" r:id="rId14"/>
    <p:sldLayoutId id="2147483902" r:id="rId15"/>
    <p:sldLayoutId id="2147483903" r:id="rId16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/>
          <p:nvPr/>
        </p:nvCxnSpPr>
        <p:spPr>
          <a:xfrm>
            <a:off x="11608677" y="8258777"/>
            <a:ext cx="1192923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927118" y="6091461"/>
            <a:ext cx="852348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400" b="1" spc="1000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POWER-MON</a:t>
            </a:r>
            <a:endParaRPr lang="en-US" sz="8400" b="1" spc="1000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613233" y="9041099"/>
            <a:ext cx="5182829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b="1" spc="300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DATA PROCESSING LTJK</a:t>
            </a:r>
            <a:endParaRPr lang="en-US" sz="2800" b="1" spc="300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2" name="Diamond 1"/>
          <p:cNvSpPr/>
          <p:nvPr/>
        </p:nvSpPr>
        <p:spPr>
          <a:xfrm>
            <a:off x="11245618" y="2989696"/>
            <a:ext cx="1962614" cy="1962614"/>
          </a:xfrm>
          <a:prstGeom prst="diamond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hape 2787"/>
          <p:cNvSpPr/>
          <p:nvPr/>
        </p:nvSpPr>
        <p:spPr>
          <a:xfrm>
            <a:off x="11862048" y="3615311"/>
            <a:ext cx="710910" cy="7113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934771" y="2877015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67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1"/>
            <a:ext cx="24377650" cy="13716000"/>
          </a:xfrm>
          <a:prstGeom prst="rect">
            <a:avLst/>
          </a:prstGeom>
          <a:gradFill flip="none" rotWithShape="1">
            <a:gsLst>
              <a:gs pos="22000">
                <a:srgbClr val="001334">
                  <a:alpha val="86000"/>
                </a:srgbClr>
              </a:gs>
              <a:gs pos="88000">
                <a:srgbClr val="002060">
                  <a:alpha val="78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8758" y="245327"/>
            <a:ext cx="5474442" cy="2800749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8800" b="1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Important variables</a:t>
            </a:r>
            <a:endParaRPr lang="id-ID" sz="8800" b="1" dirty="0" smtClean="0">
              <a:solidFill>
                <a:schemeClr val="accent1"/>
              </a:solidFill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8823" y="690245"/>
            <a:ext cx="11860530" cy="123355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390" y="5173327"/>
            <a:ext cx="11097332" cy="33693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53990" y="9010186"/>
            <a:ext cx="53748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smtClean="0">
                <a:solidFill>
                  <a:schemeClr val="bg1"/>
                </a:solidFill>
              </a:rPr>
              <a:t>Out of the box models</a:t>
            </a:r>
            <a:endParaRPr lang="en-US" sz="40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95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137718" y="3042710"/>
            <a:ext cx="20146818" cy="93701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41560" y="483017"/>
            <a:ext cx="6535727" cy="1446532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How it looks</a:t>
            </a:r>
            <a:endParaRPr lang="id-ID" sz="8800" b="1" dirty="0" smtClean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848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gradFill flip="none" rotWithShape="0">
            <a:gsLst>
              <a:gs pos="0">
                <a:srgbClr val="002452">
                  <a:alpha val="98000"/>
                </a:srgbClr>
              </a:gs>
              <a:gs pos="96000">
                <a:srgbClr val="002452">
                  <a:alpha val="76000"/>
                </a:srgb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54741" y="5511813"/>
            <a:ext cx="1050640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0" b="1" dirty="0" smtClean="0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NEXT STEPS</a:t>
            </a:r>
            <a:endParaRPr lang="en-US" sz="14000" b="1" dirty="0">
              <a:solidFill>
                <a:schemeClr val="bg1"/>
              </a:solidFill>
              <a:latin typeface="Lato Bold" charset="0"/>
              <a:ea typeface="Lato Bold" charset="0"/>
              <a:cs typeface="Lato Bold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602884" y="4192858"/>
            <a:ext cx="9235455" cy="5374888"/>
            <a:chOff x="1558925" y="4192858"/>
            <a:chExt cx="9235455" cy="5374888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1558925" y="9567746"/>
              <a:ext cx="923545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1558925" y="4192858"/>
              <a:ext cx="923545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5569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64821" y="1310348"/>
            <a:ext cx="14541190" cy="1363450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000" b="1" dirty="0" smtClean="0">
                <a:solidFill>
                  <a:schemeClr val="tx2"/>
                </a:solidFill>
                <a:latin typeface="Lato Bold" charset="0"/>
                <a:ea typeface="Lato Bold" charset="0"/>
                <a:cs typeface="Lato Bold" charset="0"/>
              </a:rPr>
              <a:t>Check and sign off data processing workflow: (Will, JP)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4000" b="1" dirty="0" smtClean="0">
                <a:solidFill>
                  <a:schemeClr val="tx2"/>
                </a:solidFill>
                <a:latin typeface="Lato Bold" charset="0"/>
                <a:ea typeface="Lato Bold" charset="0"/>
                <a:cs typeface="Lato Bold" charset="0"/>
              </a:rPr>
              <a:t>Generating variables from the data</a:t>
            </a:r>
          </a:p>
          <a:p>
            <a:pPr marL="1428567" lvl="1" indent="-514350">
              <a:buFont typeface="+mj-lt"/>
              <a:buAutoNum type="arabicPeriod"/>
            </a:pPr>
            <a:r>
              <a:rPr lang="en-US" sz="4000" b="1" dirty="0" smtClean="0">
                <a:solidFill>
                  <a:schemeClr val="tx2"/>
                </a:solidFill>
                <a:latin typeface="Lato Bold" charset="0"/>
                <a:ea typeface="Lato Bold" charset="0"/>
                <a:cs typeface="Lato Bold" charset="0"/>
              </a:rPr>
              <a:t>Specify what variables to generate (Will, JP)</a:t>
            </a:r>
          </a:p>
          <a:p>
            <a:pPr marL="1428567" lvl="1" indent="-514350">
              <a:buFont typeface="+mj-lt"/>
              <a:buAutoNum type="arabicPeriod"/>
            </a:pPr>
            <a:r>
              <a:rPr lang="en-US" sz="4000" b="1" dirty="0" smtClean="0">
                <a:solidFill>
                  <a:schemeClr val="tx2"/>
                </a:solidFill>
                <a:latin typeface="Lato Bold" charset="0"/>
                <a:ea typeface="Lato Bold" charset="0"/>
                <a:cs typeface="Lato Bold" charset="0"/>
              </a:rPr>
              <a:t>Write script to automate variable generation  (Dunstan)</a:t>
            </a:r>
          </a:p>
          <a:p>
            <a:pPr marL="1428567" lvl="1" indent="-514350">
              <a:buFont typeface="+mj-lt"/>
              <a:buAutoNum type="arabicPeriod"/>
            </a:pPr>
            <a:endParaRPr lang="en-US" sz="4000" b="1" dirty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1428567" lvl="1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1428567" lvl="1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4000" b="1" dirty="0" smtClean="0">
                <a:solidFill>
                  <a:schemeClr val="tx2"/>
                </a:solidFill>
                <a:latin typeface="Lato Bold" charset="0"/>
                <a:ea typeface="Lato Bold" charset="0"/>
                <a:cs typeface="Lato Bold" charset="0"/>
              </a:rPr>
              <a:t>Visualize variables: (Carlos)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4000" b="1" dirty="0" smtClean="0">
                <a:solidFill>
                  <a:schemeClr val="tx2"/>
                </a:solidFill>
                <a:latin typeface="Lato Bold" charset="0"/>
                <a:ea typeface="Lato Bold" charset="0"/>
                <a:cs typeface="Lato Bold" charset="0"/>
              </a:rPr>
              <a:t>Night lights data</a:t>
            </a:r>
          </a:p>
          <a:p>
            <a:pPr marL="1428567" lvl="1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97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gradFill flip="none" rotWithShape="0">
            <a:gsLst>
              <a:gs pos="0">
                <a:srgbClr val="002452">
                  <a:alpha val="98000"/>
                </a:srgbClr>
              </a:gs>
              <a:gs pos="96000">
                <a:srgbClr val="002452">
                  <a:alpha val="76000"/>
                </a:srgb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934211" y="4987476"/>
            <a:ext cx="16190650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DOCUMENT ISSUES </a:t>
            </a:r>
          </a:p>
          <a:p>
            <a:pPr algn="ctr"/>
            <a:r>
              <a:rPr lang="en-US" sz="6000" b="1" dirty="0" smtClean="0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OR </a:t>
            </a:r>
          </a:p>
          <a:p>
            <a:pPr algn="ctr"/>
            <a:r>
              <a:rPr lang="en-US" sz="6000" b="1" dirty="0" smtClean="0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CONTRIBUTE TO CODE/DOCUMENTATION </a:t>
            </a:r>
          </a:p>
          <a:p>
            <a:pPr algn="ctr"/>
            <a:r>
              <a:rPr lang="en-US" sz="6000" b="1" dirty="0" smtClean="0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ON GITHUB </a:t>
            </a:r>
            <a:endParaRPr lang="en-US" sz="6000" b="1" dirty="0">
              <a:solidFill>
                <a:schemeClr val="bg1"/>
              </a:solidFill>
              <a:latin typeface="Lato Bold" charset="0"/>
              <a:ea typeface="Lato Bold" charset="0"/>
              <a:cs typeface="Lato Bold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602884" y="4192858"/>
            <a:ext cx="9235455" cy="5374888"/>
            <a:chOff x="1558925" y="4192858"/>
            <a:chExt cx="9235455" cy="5374888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1558925" y="9567746"/>
              <a:ext cx="923545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1558925" y="4192858"/>
              <a:ext cx="923545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3679903" y="10995542"/>
            <a:ext cx="14496586" cy="76944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IF YOU CANT ACCESS GITHUB REPO LET ME KNOW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5520211" y="483017"/>
            <a:ext cx="13337269" cy="1446532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Data processing workflow</a:t>
            </a:r>
            <a:endParaRPr lang="id-ID" sz="8800" b="1" dirty="0" smtClean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1432898" y="2470667"/>
            <a:ext cx="1553038" cy="9143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339" tIns="45672" rIns="91339" bIns="45672"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27" name="Subtitle 2"/>
          <p:cNvSpPr txBox="1">
            <a:spLocks/>
          </p:cNvSpPr>
          <p:nvPr/>
        </p:nvSpPr>
        <p:spPr>
          <a:xfrm>
            <a:off x="11056860" y="1634834"/>
            <a:ext cx="2305123" cy="733665"/>
          </a:xfrm>
          <a:prstGeom prst="rect">
            <a:avLst/>
          </a:prstGeom>
        </p:spPr>
        <p:txBody>
          <a:bodyPr vert="horz" wrap="non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100" dirty="0" smtClean="0">
                <a:latin typeface="Lato Light"/>
                <a:cs typeface="Lato Light"/>
              </a:rPr>
              <a:t>Main steps</a:t>
            </a:r>
            <a:endParaRPr lang="en-US" sz="3100" dirty="0">
              <a:solidFill>
                <a:schemeClr val="accent1"/>
              </a:solidFill>
              <a:latin typeface="Lato Light"/>
              <a:cs typeface="Lato Light"/>
            </a:endParaRPr>
          </a:p>
        </p:txBody>
      </p:sp>
      <p:sp>
        <p:nvSpPr>
          <p:cNvPr id="244" name="Subtitle 2"/>
          <p:cNvSpPr txBox="1">
            <a:spLocks/>
          </p:cNvSpPr>
          <p:nvPr/>
        </p:nvSpPr>
        <p:spPr>
          <a:xfrm>
            <a:off x="8643407" y="4038380"/>
            <a:ext cx="10714064" cy="6917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defPPr>
              <a:defRPr lang="en-US"/>
            </a:defPPr>
            <a:lvl1pPr indent="0" defTabSz="1087636">
              <a:lnSpc>
                <a:spcPts val="4040"/>
              </a:lnSpc>
              <a:spcBef>
                <a:spcPct val="20000"/>
              </a:spcBef>
              <a:buFont typeface="Arial"/>
              <a:buNone/>
              <a:defRPr sz="2400">
                <a:latin typeface="Lato Light" charset="0"/>
                <a:ea typeface="Lato Light" charset="0"/>
                <a:cs typeface="Lato Light" charset="0"/>
              </a:defRPr>
            </a:lvl1pPr>
            <a:lvl2pPr marL="1087636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2pPr>
            <a:lvl3pPr marL="2175271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3pPr>
            <a:lvl4pPr marL="3262912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4pPr>
            <a:lvl5pPr marL="4350546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5pPr>
            <a:lvl6pPr marL="5438184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20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455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091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z="3200" dirty="0" smtClean="0"/>
              <a:t>Run everyday</a:t>
            </a:r>
            <a:endParaRPr lang="en-US" sz="3200" dirty="0"/>
          </a:p>
        </p:txBody>
      </p:sp>
      <p:sp>
        <p:nvSpPr>
          <p:cNvPr id="245" name="TextBox 244"/>
          <p:cNvSpPr txBox="1"/>
          <p:nvPr/>
        </p:nvSpPr>
        <p:spPr>
          <a:xfrm>
            <a:off x="8722554" y="3482348"/>
            <a:ext cx="8727069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Raw data back up-</a:t>
            </a:r>
            <a:r>
              <a:rPr lang="en-US" sz="3200" b="1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c</a:t>
            </a:r>
            <a:r>
              <a:rPr lang="en-US" sz="32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onvert raw xml files to csv</a:t>
            </a:r>
            <a:endParaRPr lang="en-US" sz="32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246" name="Subtitle 2"/>
          <p:cNvSpPr txBox="1">
            <a:spLocks/>
          </p:cNvSpPr>
          <p:nvPr/>
        </p:nvSpPr>
        <p:spPr>
          <a:xfrm>
            <a:off x="8707704" y="6410570"/>
            <a:ext cx="7631812" cy="6917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040"/>
              </a:lnSpc>
            </a:pPr>
            <a:r>
              <a:rPr lang="en-US" sz="3200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Consider to run once a week?</a:t>
            </a:r>
            <a:endParaRPr lang="en-US" sz="3200" dirty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47" name="TextBox 246"/>
          <p:cNvSpPr txBox="1"/>
          <p:nvPr/>
        </p:nvSpPr>
        <p:spPr>
          <a:xfrm>
            <a:off x="8825275" y="5775280"/>
            <a:ext cx="5331909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Prepare data for imputation</a:t>
            </a:r>
            <a:endParaRPr lang="en-US" sz="32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248" name="Subtitle 2"/>
          <p:cNvSpPr txBox="1">
            <a:spLocks/>
          </p:cNvSpPr>
          <p:nvPr/>
        </p:nvSpPr>
        <p:spPr>
          <a:xfrm>
            <a:off x="8644783" y="8545204"/>
            <a:ext cx="8996446" cy="73257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040"/>
              </a:lnSpc>
            </a:pPr>
            <a:r>
              <a:rPr lang="en-US" sz="320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K-fold cross validation to pick best model</a:t>
            </a:r>
            <a:endParaRPr lang="en-US" sz="3200" dirty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49" name="TextBox 248"/>
          <p:cNvSpPr txBox="1"/>
          <p:nvPr/>
        </p:nvSpPr>
        <p:spPr>
          <a:xfrm>
            <a:off x="8722554" y="7917404"/>
            <a:ext cx="5253361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Imputation model selectio</a:t>
            </a:r>
            <a:r>
              <a:rPr lang="en-US" sz="3200" b="1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n</a:t>
            </a:r>
          </a:p>
        </p:txBody>
      </p:sp>
      <p:sp>
        <p:nvSpPr>
          <p:cNvPr id="250" name="TextBox 249"/>
          <p:cNvSpPr txBox="1"/>
          <p:nvPr/>
        </p:nvSpPr>
        <p:spPr>
          <a:xfrm>
            <a:off x="6901126" y="3311755"/>
            <a:ext cx="143500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400" dirty="0" smtClean="0">
                <a:solidFill>
                  <a:schemeClr val="accent1"/>
                </a:solidFill>
                <a:latin typeface="Lato Black" charset="0"/>
                <a:ea typeface="Lato Black" charset="0"/>
                <a:cs typeface="Lato Black" charset="0"/>
              </a:rPr>
              <a:t>01</a:t>
            </a:r>
            <a:endParaRPr lang="en-US" sz="8400" dirty="0">
              <a:solidFill>
                <a:schemeClr val="accent1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251" name="TextBox 250"/>
          <p:cNvSpPr txBox="1"/>
          <p:nvPr/>
        </p:nvSpPr>
        <p:spPr>
          <a:xfrm>
            <a:off x="6940926" y="7766355"/>
            <a:ext cx="143500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400" dirty="0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03</a:t>
            </a:r>
            <a:endParaRPr lang="en-US" sz="8400" dirty="0">
              <a:solidFill>
                <a:schemeClr val="accent3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252" name="TextBox 251"/>
          <p:cNvSpPr txBox="1"/>
          <p:nvPr/>
        </p:nvSpPr>
        <p:spPr>
          <a:xfrm>
            <a:off x="6940926" y="5539055"/>
            <a:ext cx="143500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400" dirty="0" smtClean="0">
                <a:solidFill>
                  <a:schemeClr val="accent2"/>
                </a:solidFill>
                <a:latin typeface="Lato Black" charset="0"/>
                <a:ea typeface="Lato Black" charset="0"/>
                <a:cs typeface="Lato Black" charset="0"/>
              </a:rPr>
              <a:t>02</a:t>
            </a:r>
            <a:endParaRPr lang="en-US" sz="8400" dirty="0">
              <a:solidFill>
                <a:schemeClr val="accent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901126" y="10037386"/>
            <a:ext cx="143500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400" dirty="0" smtClean="0">
                <a:solidFill>
                  <a:srgbClr val="FF0000"/>
                </a:solidFill>
                <a:latin typeface="Lato Black" charset="0"/>
                <a:ea typeface="Lato Black" charset="0"/>
                <a:cs typeface="Lato Black" charset="0"/>
              </a:rPr>
              <a:t>04</a:t>
            </a:r>
            <a:endParaRPr lang="en-US" sz="8400" dirty="0">
              <a:solidFill>
                <a:srgbClr val="FF0000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8644783" y="11056094"/>
            <a:ext cx="8996446" cy="73257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040"/>
              </a:lnSpc>
            </a:pPr>
            <a:r>
              <a:rPr lang="en-US" sz="320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K-fold cross validation to pick best model</a:t>
            </a:r>
            <a:endParaRPr lang="en-US" sz="3200" dirty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722554" y="10428294"/>
            <a:ext cx="3902030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Impute missing data</a:t>
            </a:r>
            <a:endParaRPr lang="en-US" sz="32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50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" grpId="0"/>
      <p:bldP spid="245" grpId="0"/>
      <p:bldP spid="246" grpId="0"/>
      <p:bldP spid="247" grpId="0"/>
      <p:bldP spid="248" grpId="0"/>
      <p:bldP spid="249" grpId="0"/>
      <p:bldP spid="250" grpId="0"/>
      <p:bldP spid="251" grpId="0"/>
      <p:bldP spid="252" grpId="0"/>
      <p:bldP spid="20" grpId="0"/>
      <p:bldP spid="21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9226" y="0"/>
            <a:ext cx="10625519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81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gradFill flip="none" rotWithShape="1">
            <a:gsLst>
              <a:gs pos="22000">
                <a:srgbClr val="001334">
                  <a:alpha val="86000"/>
                </a:srgbClr>
              </a:gs>
              <a:gs pos="88000">
                <a:srgbClr val="002060">
                  <a:alpha val="78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42679" y="19855"/>
            <a:ext cx="23492292" cy="158095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8800" b="1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Raw </a:t>
            </a:r>
            <a:r>
              <a:rPr lang="en-US" sz="8800" b="1" dirty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data back up-convert raw xml files to csv</a:t>
            </a:r>
          </a:p>
          <a:p>
            <a:pPr algn="ctr"/>
            <a:endParaRPr lang="id-ID" sz="8800" b="1" dirty="0" smtClean="0">
              <a:solidFill>
                <a:schemeClr val="accent1"/>
              </a:solidFill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646" y="1905717"/>
            <a:ext cx="7250748" cy="77423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29458" y="3464371"/>
            <a:ext cx="12509589" cy="5908345"/>
          </a:xfrm>
          <a:prstGeom prst="rect">
            <a:avLst/>
          </a:prstGeom>
        </p:spPr>
      </p:pic>
      <p:sp>
        <p:nvSpPr>
          <p:cNvPr id="7" name="Right Arrow 6"/>
          <p:cNvSpPr>
            <a:spLocks noChangeAspect="1"/>
          </p:cNvSpPr>
          <p:nvPr/>
        </p:nvSpPr>
        <p:spPr>
          <a:xfrm>
            <a:off x="7974040" y="5413154"/>
            <a:ext cx="3507565" cy="121299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36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0" y="57870"/>
            <a:ext cx="24377650" cy="13716000"/>
          </a:xfrm>
          <a:prstGeom prst="rect">
            <a:avLst/>
          </a:prstGeom>
          <a:gradFill flip="none" rotWithShape="1">
            <a:gsLst>
              <a:gs pos="22000">
                <a:srgbClr val="001334">
                  <a:alpha val="86000"/>
                </a:srgbClr>
              </a:gs>
              <a:gs pos="88000">
                <a:srgbClr val="002060">
                  <a:alpha val="78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010454" y="237692"/>
            <a:ext cx="14356779" cy="1446532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Prepare Data for imputation</a:t>
            </a:r>
            <a:endParaRPr lang="id-ID" sz="8800" b="1" dirty="0" smtClean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432898" y="1801601"/>
            <a:ext cx="1553038" cy="914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339" tIns="45672" rIns="91339" bIns="45672"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Lato Light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448001" y="5299230"/>
            <a:ext cx="1553630" cy="1015663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 err="1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s</a:t>
            </a:r>
            <a:r>
              <a:rPr lang="en-US" sz="3000" b="1" dirty="0" err="1" smtClean="0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ms.xml</a:t>
            </a:r>
            <a:endParaRPr lang="en-US" sz="3000" b="1" dirty="0" smtClean="0">
              <a:solidFill>
                <a:schemeClr val="bg1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algn="ctr"/>
            <a:endParaRPr lang="en-US" sz="3000" b="1" dirty="0">
              <a:solidFill>
                <a:schemeClr val="bg1"/>
              </a:solidFill>
              <a:latin typeface="Lato Bold" charset="0"/>
              <a:ea typeface="Lato Bold" charset="0"/>
              <a:cs typeface="Lato Bold" charset="0"/>
            </a:endParaRPr>
          </a:p>
        </p:txBody>
      </p:sp>
      <p:grpSp>
        <p:nvGrpSpPr>
          <p:cNvPr id="19" name="Group 18"/>
          <p:cNvGrpSpPr>
            <a:grpSpLocks noChangeAspect="1"/>
          </p:cNvGrpSpPr>
          <p:nvPr/>
        </p:nvGrpSpPr>
        <p:grpSpPr>
          <a:xfrm>
            <a:off x="1439679" y="3339545"/>
            <a:ext cx="1654858" cy="1677024"/>
            <a:chOff x="3036888" y="1211263"/>
            <a:chExt cx="355600" cy="360363"/>
          </a:xfrm>
          <a:solidFill>
            <a:srgbClr val="FFC000"/>
          </a:solidFill>
        </p:grpSpPr>
        <p:sp>
          <p:nvSpPr>
            <p:cNvPr id="20" name="Freeform 23"/>
            <p:cNvSpPr>
              <a:spLocks noEditPoints="1"/>
            </p:cNvSpPr>
            <p:nvPr/>
          </p:nvSpPr>
          <p:spPr bwMode="auto">
            <a:xfrm>
              <a:off x="3036888" y="1211263"/>
              <a:ext cx="355600" cy="360363"/>
            </a:xfrm>
            <a:custGeom>
              <a:avLst/>
              <a:gdLst/>
              <a:ahLst/>
              <a:cxnLst>
                <a:cxn ang="0">
                  <a:pos x="111" y="0"/>
                </a:cxn>
                <a:cxn ang="0">
                  <a:pos x="27" y="0"/>
                </a:cxn>
                <a:cxn ang="0">
                  <a:pos x="15" y="12"/>
                </a:cxn>
                <a:cxn ang="0">
                  <a:pos x="15" y="19"/>
                </a:cxn>
                <a:cxn ang="0">
                  <a:pos x="11" y="19"/>
                </a:cxn>
                <a:cxn ang="0">
                  <a:pos x="0" y="31"/>
                </a:cxn>
                <a:cxn ang="0">
                  <a:pos x="0" y="107"/>
                </a:cxn>
                <a:cxn ang="0">
                  <a:pos x="15" y="123"/>
                </a:cxn>
                <a:cxn ang="0">
                  <a:pos x="107" y="123"/>
                </a:cxn>
                <a:cxn ang="0">
                  <a:pos x="122" y="107"/>
                </a:cxn>
                <a:cxn ang="0">
                  <a:pos x="122" y="12"/>
                </a:cxn>
                <a:cxn ang="0">
                  <a:pos x="111" y="0"/>
                </a:cxn>
                <a:cxn ang="0">
                  <a:pos x="115" y="107"/>
                </a:cxn>
                <a:cxn ang="0">
                  <a:pos x="107" y="115"/>
                </a:cxn>
                <a:cxn ang="0">
                  <a:pos x="15" y="115"/>
                </a:cxn>
                <a:cxn ang="0">
                  <a:pos x="7" y="107"/>
                </a:cxn>
                <a:cxn ang="0">
                  <a:pos x="7" y="31"/>
                </a:cxn>
                <a:cxn ang="0">
                  <a:pos x="11" y="27"/>
                </a:cxn>
                <a:cxn ang="0">
                  <a:pos x="15" y="27"/>
                </a:cxn>
                <a:cxn ang="0">
                  <a:pos x="15" y="104"/>
                </a:cxn>
                <a:cxn ang="0">
                  <a:pos x="19" y="107"/>
                </a:cxn>
                <a:cxn ang="0">
                  <a:pos x="23" y="104"/>
                </a:cxn>
                <a:cxn ang="0">
                  <a:pos x="23" y="12"/>
                </a:cxn>
                <a:cxn ang="0">
                  <a:pos x="27" y="8"/>
                </a:cxn>
                <a:cxn ang="0">
                  <a:pos x="111" y="8"/>
                </a:cxn>
                <a:cxn ang="0">
                  <a:pos x="115" y="12"/>
                </a:cxn>
                <a:cxn ang="0">
                  <a:pos x="115" y="107"/>
                </a:cxn>
                <a:cxn ang="0">
                  <a:pos x="115" y="107"/>
                </a:cxn>
                <a:cxn ang="0">
                  <a:pos x="115" y="107"/>
                </a:cxn>
              </a:cxnLst>
              <a:rect l="0" t="0" r="r" b="b"/>
              <a:pathLst>
                <a:path w="122" h="123">
                  <a:moveTo>
                    <a:pt x="111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0" y="0"/>
                    <a:pt x="15" y="5"/>
                    <a:pt x="15" y="12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5" y="19"/>
                    <a:pt x="0" y="24"/>
                    <a:pt x="0" y="31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16"/>
                    <a:pt x="7" y="123"/>
                    <a:pt x="15" y="123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16" y="123"/>
                    <a:pt x="122" y="116"/>
                    <a:pt x="122" y="107"/>
                  </a:cubicBezTo>
                  <a:cubicBezTo>
                    <a:pt x="122" y="12"/>
                    <a:pt x="122" y="12"/>
                    <a:pt x="122" y="12"/>
                  </a:cubicBezTo>
                  <a:cubicBezTo>
                    <a:pt x="122" y="5"/>
                    <a:pt x="117" y="0"/>
                    <a:pt x="111" y="0"/>
                  </a:cubicBezTo>
                  <a:close/>
                  <a:moveTo>
                    <a:pt x="115" y="107"/>
                  </a:moveTo>
                  <a:cubicBezTo>
                    <a:pt x="115" y="112"/>
                    <a:pt x="111" y="115"/>
                    <a:pt x="107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1" y="115"/>
                    <a:pt x="7" y="112"/>
                    <a:pt x="7" y="107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9"/>
                    <a:pt x="9" y="27"/>
                    <a:pt x="11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104"/>
                    <a:pt x="15" y="104"/>
                    <a:pt x="15" y="104"/>
                  </a:cubicBezTo>
                  <a:cubicBezTo>
                    <a:pt x="15" y="106"/>
                    <a:pt x="17" y="107"/>
                    <a:pt x="19" y="107"/>
                  </a:cubicBezTo>
                  <a:cubicBezTo>
                    <a:pt x="21" y="107"/>
                    <a:pt x="23" y="106"/>
                    <a:pt x="23" y="104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9"/>
                    <a:pt x="24" y="8"/>
                    <a:pt x="27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3" y="8"/>
                    <a:pt x="115" y="9"/>
                    <a:pt x="115" y="12"/>
                  </a:cubicBezTo>
                  <a:lnTo>
                    <a:pt x="115" y="107"/>
                  </a:lnTo>
                  <a:close/>
                  <a:moveTo>
                    <a:pt x="115" y="107"/>
                  </a:moveTo>
                  <a:cubicBezTo>
                    <a:pt x="115" y="107"/>
                    <a:pt x="115" y="107"/>
                    <a:pt x="115" y="10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1" name="Freeform 24"/>
            <p:cNvSpPr>
              <a:spLocks noEditPoints="1"/>
            </p:cNvSpPr>
            <p:nvPr/>
          </p:nvSpPr>
          <p:spPr bwMode="auto">
            <a:xfrm>
              <a:off x="3249613" y="1346201"/>
              <a:ext cx="100013" cy="11113"/>
            </a:xfrm>
            <a:custGeom>
              <a:avLst/>
              <a:gdLst/>
              <a:ahLst/>
              <a:cxnLst>
                <a:cxn ang="0">
                  <a:pos x="1" y="4"/>
                </a:cxn>
                <a:cxn ang="0">
                  <a:pos x="32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</a:cxnLst>
              <a:rect l="0" t="0" r="r" b="b"/>
              <a:pathLst>
                <a:path w="34" h="4">
                  <a:moveTo>
                    <a:pt x="1" y="4"/>
                  </a:move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lose/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2" name="Freeform 25"/>
            <p:cNvSpPr>
              <a:spLocks noEditPoints="1"/>
            </p:cNvSpPr>
            <p:nvPr/>
          </p:nvSpPr>
          <p:spPr bwMode="auto">
            <a:xfrm>
              <a:off x="3249613" y="1314451"/>
              <a:ext cx="100013" cy="7938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32" y="3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</a:cxnLst>
              <a:rect l="0" t="0" r="r" b="b"/>
              <a:pathLst>
                <a:path w="34" h="3">
                  <a:moveTo>
                    <a:pt x="1" y="3"/>
                  </a:move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3"/>
                    <a:pt x="1" y="3"/>
                  </a:cubicBezTo>
                  <a:close/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3" name="Freeform 26"/>
            <p:cNvSpPr>
              <a:spLocks noEditPoints="1"/>
            </p:cNvSpPr>
            <p:nvPr/>
          </p:nvSpPr>
          <p:spPr bwMode="auto">
            <a:xfrm>
              <a:off x="3249613" y="1277938"/>
              <a:ext cx="100013" cy="12700"/>
            </a:xfrm>
            <a:custGeom>
              <a:avLst/>
              <a:gdLst/>
              <a:ahLst/>
              <a:cxnLst>
                <a:cxn ang="0">
                  <a:pos x="1" y="4"/>
                </a:cxn>
                <a:cxn ang="0">
                  <a:pos x="32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</a:cxnLst>
              <a:rect l="0" t="0" r="r" b="b"/>
              <a:pathLst>
                <a:path w="34" h="4">
                  <a:moveTo>
                    <a:pt x="1" y="4"/>
                  </a:move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lose/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4" name="Freeform 27"/>
            <p:cNvSpPr>
              <a:spLocks noEditPoints="1"/>
            </p:cNvSpPr>
            <p:nvPr/>
          </p:nvSpPr>
          <p:spPr bwMode="auto">
            <a:xfrm>
              <a:off x="3124200" y="1516063"/>
              <a:ext cx="101600" cy="11113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33" y="4"/>
                </a:cxn>
                <a:cxn ang="0">
                  <a:pos x="35" y="2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3" y="0"/>
                </a:cxn>
              </a:cxnLst>
              <a:rect l="0" t="0" r="r" b="b"/>
              <a:pathLst>
                <a:path w="35" h="4">
                  <a:moveTo>
                    <a:pt x="3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5" y="3"/>
                    <a:pt x="35" y="2"/>
                  </a:cubicBezTo>
                  <a:cubicBezTo>
                    <a:pt x="35" y="1"/>
                    <a:pt x="34" y="0"/>
                    <a:pt x="33" y="0"/>
                  </a:cubicBezTo>
                  <a:close/>
                  <a:moveTo>
                    <a:pt x="33" y="0"/>
                  </a:moveTo>
                  <a:cubicBezTo>
                    <a:pt x="33" y="0"/>
                    <a:pt x="33" y="0"/>
                    <a:pt x="33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5" name="Freeform 28"/>
            <p:cNvSpPr>
              <a:spLocks noEditPoints="1"/>
            </p:cNvSpPr>
            <p:nvPr/>
          </p:nvSpPr>
          <p:spPr bwMode="auto">
            <a:xfrm>
              <a:off x="3124200" y="1481138"/>
              <a:ext cx="101600" cy="11113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33" y="4"/>
                </a:cxn>
                <a:cxn ang="0">
                  <a:pos x="35" y="2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3" y="0"/>
                </a:cxn>
              </a:cxnLst>
              <a:rect l="0" t="0" r="r" b="b"/>
              <a:pathLst>
                <a:path w="35" h="4">
                  <a:moveTo>
                    <a:pt x="3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5" y="3"/>
                    <a:pt x="35" y="2"/>
                  </a:cubicBezTo>
                  <a:cubicBezTo>
                    <a:pt x="35" y="1"/>
                    <a:pt x="34" y="0"/>
                    <a:pt x="33" y="0"/>
                  </a:cubicBezTo>
                  <a:close/>
                  <a:moveTo>
                    <a:pt x="33" y="0"/>
                  </a:moveTo>
                  <a:cubicBezTo>
                    <a:pt x="33" y="0"/>
                    <a:pt x="33" y="0"/>
                    <a:pt x="33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6" name="Freeform 29"/>
            <p:cNvSpPr>
              <a:spLocks noEditPoints="1"/>
            </p:cNvSpPr>
            <p:nvPr/>
          </p:nvSpPr>
          <p:spPr bwMode="auto">
            <a:xfrm>
              <a:off x="3124200" y="1449388"/>
              <a:ext cx="101600" cy="11113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33" y="4"/>
                </a:cxn>
                <a:cxn ang="0">
                  <a:pos x="35" y="2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3" y="0"/>
                </a:cxn>
              </a:cxnLst>
              <a:rect l="0" t="0" r="r" b="b"/>
              <a:pathLst>
                <a:path w="35" h="4">
                  <a:moveTo>
                    <a:pt x="3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5" y="3"/>
                    <a:pt x="35" y="2"/>
                  </a:cubicBezTo>
                  <a:cubicBezTo>
                    <a:pt x="35" y="1"/>
                    <a:pt x="34" y="0"/>
                    <a:pt x="33" y="0"/>
                  </a:cubicBezTo>
                  <a:close/>
                  <a:moveTo>
                    <a:pt x="33" y="0"/>
                  </a:moveTo>
                  <a:cubicBezTo>
                    <a:pt x="33" y="0"/>
                    <a:pt x="33" y="0"/>
                    <a:pt x="33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7" name="Freeform 30"/>
            <p:cNvSpPr>
              <a:spLocks noEditPoints="1"/>
            </p:cNvSpPr>
            <p:nvPr/>
          </p:nvSpPr>
          <p:spPr bwMode="auto">
            <a:xfrm>
              <a:off x="3249613" y="1516063"/>
              <a:ext cx="100013" cy="11113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32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4" h="4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lose/>
                  <a:moveTo>
                    <a:pt x="32" y="0"/>
                  </a:move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8" name="Freeform 31"/>
            <p:cNvSpPr>
              <a:spLocks noEditPoints="1"/>
            </p:cNvSpPr>
            <p:nvPr/>
          </p:nvSpPr>
          <p:spPr bwMode="auto">
            <a:xfrm>
              <a:off x="3249613" y="1481138"/>
              <a:ext cx="100013" cy="11113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32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4" h="4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lose/>
                  <a:moveTo>
                    <a:pt x="32" y="0"/>
                  </a:move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9" name="Freeform 32"/>
            <p:cNvSpPr>
              <a:spLocks noEditPoints="1"/>
            </p:cNvSpPr>
            <p:nvPr/>
          </p:nvSpPr>
          <p:spPr bwMode="auto">
            <a:xfrm>
              <a:off x="3249613" y="1449388"/>
              <a:ext cx="100013" cy="11113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32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4" h="4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lose/>
                  <a:moveTo>
                    <a:pt x="32" y="0"/>
                  </a:move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0" name="Freeform 33"/>
            <p:cNvSpPr>
              <a:spLocks noEditPoints="1"/>
            </p:cNvSpPr>
            <p:nvPr/>
          </p:nvSpPr>
          <p:spPr bwMode="auto">
            <a:xfrm>
              <a:off x="3124200" y="1381126"/>
              <a:ext cx="225425" cy="12700"/>
            </a:xfrm>
            <a:custGeom>
              <a:avLst/>
              <a:gdLst/>
              <a:ahLst/>
              <a:cxnLst>
                <a:cxn ang="0">
                  <a:pos x="75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75" y="4"/>
                </a:cxn>
                <a:cxn ang="0">
                  <a:pos x="77" y="2"/>
                </a:cxn>
                <a:cxn ang="0">
                  <a:pos x="75" y="0"/>
                </a:cxn>
                <a:cxn ang="0">
                  <a:pos x="75" y="0"/>
                </a:cxn>
                <a:cxn ang="0">
                  <a:pos x="75" y="0"/>
                </a:cxn>
              </a:cxnLst>
              <a:rect l="0" t="0" r="r" b="b"/>
              <a:pathLst>
                <a:path w="77" h="4">
                  <a:moveTo>
                    <a:pt x="75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6" y="4"/>
                    <a:pt x="77" y="3"/>
                    <a:pt x="77" y="2"/>
                  </a:cubicBezTo>
                  <a:cubicBezTo>
                    <a:pt x="77" y="1"/>
                    <a:pt x="76" y="0"/>
                    <a:pt x="75" y="0"/>
                  </a:cubicBezTo>
                  <a:close/>
                  <a:moveTo>
                    <a:pt x="75" y="0"/>
                  </a:move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1" name="Freeform 34"/>
            <p:cNvSpPr>
              <a:spLocks noEditPoints="1"/>
            </p:cNvSpPr>
            <p:nvPr/>
          </p:nvSpPr>
          <p:spPr bwMode="auto">
            <a:xfrm>
              <a:off x="3124200" y="1412876"/>
              <a:ext cx="225425" cy="12700"/>
            </a:xfrm>
            <a:custGeom>
              <a:avLst/>
              <a:gdLst/>
              <a:ahLst/>
              <a:cxnLst>
                <a:cxn ang="0">
                  <a:pos x="75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75" y="4"/>
                </a:cxn>
                <a:cxn ang="0">
                  <a:pos x="77" y="2"/>
                </a:cxn>
                <a:cxn ang="0">
                  <a:pos x="75" y="0"/>
                </a:cxn>
                <a:cxn ang="0">
                  <a:pos x="75" y="0"/>
                </a:cxn>
                <a:cxn ang="0">
                  <a:pos x="75" y="0"/>
                </a:cxn>
              </a:cxnLst>
              <a:rect l="0" t="0" r="r" b="b"/>
              <a:pathLst>
                <a:path w="77" h="4">
                  <a:moveTo>
                    <a:pt x="75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6" y="4"/>
                    <a:pt x="77" y="3"/>
                    <a:pt x="77" y="2"/>
                  </a:cubicBezTo>
                  <a:cubicBezTo>
                    <a:pt x="77" y="1"/>
                    <a:pt x="76" y="0"/>
                    <a:pt x="75" y="0"/>
                  </a:cubicBezTo>
                  <a:close/>
                  <a:moveTo>
                    <a:pt x="75" y="0"/>
                  </a:move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2" name="Freeform 35"/>
            <p:cNvSpPr>
              <a:spLocks noEditPoints="1"/>
            </p:cNvSpPr>
            <p:nvPr/>
          </p:nvSpPr>
          <p:spPr bwMode="auto">
            <a:xfrm>
              <a:off x="3124200" y="1255713"/>
              <a:ext cx="101600" cy="101600"/>
            </a:xfrm>
            <a:custGeom>
              <a:avLst/>
              <a:gdLst/>
              <a:ahLst/>
              <a:cxnLst>
                <a:cxn ang="0">
                  <a:pos x="4" y="35"/>
                </a:cxn>
                <a:cxn ang="0">
                  <a:pos x="31" y="35"/>
                </a:cxn>
                <a:cxn ang="0">
                  <a:pos x="35" y="31"/>
                </a:cxn>
                <a:cxn ang="0">
                  <a:pos x="35" y="4"/>
                </a:cxn>
                <a:cxn ang="0">
                  <a:pos x="3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31"/>
                </a:cxn>
                <a:cxn ang="0">
                  <a:pos x="4" y="35"/>
                </a:cxn>
                <a:cxn ang="0">
                  <a:pos x="8" y="8"/>
                </a:cxn>
                <a:cxn ang="0">
                  <a:pos x="27" y="8"/>
                </a:cxn>
                <a:cxn ang="0">
                  <a:pos x="27" y="27"/>
                </a:cxn>
                <a:cxn ang="0">
                  <a:pos x="8" y="27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35" h="35">
                  <a:moveTo>
                    <a:pt x="4" y="35"/>
                  </a:moveTo>
                  <a:cubicBezTo>
                    <a:pt x="31" y="35"/>
                    <a:pt x="31" y="35"/>
                    <a:pt x="31" y="35"/>
                  </a:cubicBezTo>
                  <a:cubicBezTo>
                    <a:pt x="33" y="35"/>
                    <a:pt x="35" y="33"/>
                    <a:pt x="35" y="31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3"/>
                    <a:pt x="2" y="35"/>
                    <a:pt x="4" y="35"/>
                  </a:cubicBezTo>
                  <a:close/>
                  <a:moveTo>
                    <a:pt x="8" y="8"/>
                  </a:moveTo>
                  <a:cubicBezTo>
                    <a:pt x="27" y="8"/>
                    <a:pt x="27" y="8"/>
                    <a:pt x="27" y="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8" y="27"/>
                    <a:pt x="8" y="27"/>
                    <a:pt x="8" y="27"/>
                  </a:cubicBezTo>
                  <a:lnTo>
                    <a:pt x="8" y="8"/>
                  </a:lnTo>
                  <a:close/>
                  <a:moveTo>
                    <a:pt x="8" y="8"/>
                  </a:moveTo>
                  <a:cubicBezTo>
                    <a:pt x="8" y="8"/>
                    <a:pt x="8" y="8"/>
                    <a:pt x="8" y="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5643124" y="3339545"/>
            <a:ext cx="6628979" cy="2080347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Detect events, drop test events, drop events before ‘start of collection’</a:t>
            </a:r>
            <a:endParaRPr lang="en-US" b="1" dirty="0"/>
          </a:p>
        </p:txBody>
      </p:sp>
      <p:sp>
        <p:nvSpPr>
          <p:cNvPr id="38" name="Rounded Rectangle 37"/>
          <p:cNvSpPr/>
          <p:nvPr/>
        </p:nvSpPr>
        <p:spPr>
          <a:xfrm>
            <a:off x="14652105" y="3284798"/>
            <a:ext cx="7079692" cy="2104193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/>
              <a:t>Insert events (regularize) &amp; flag missing events</a:t>
            </a:r>
            <a:endParaRPr lang="en-US" b="1" dirty="0"/>
          </a:p>
        </p:txBody>
      </p:sp>
      <p:sp>
        <p:nvSpPr>
          <p:cNvPr id="39" name="Right Arrow 38"/>
          <p:cNvSpPr/>
          <p:nvPr/>
        </p:nvSpPr>
        <p:spPr>
          <a:xfrm>
            <a:off x="3445255" y="3930756"/>
            <a:ext cx="2177922" cy="753175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489" y="7219653"/>
            <a:ext cx="20146818" cy="6094711"/>
          </a:xfrm>
          <a:prstGeom prst="rect">
            <a:avLst/>
          </a:prstGeom>
        </p:spPr>
      </p:pic>
      <p:sp>
        <p:nvSpPr>
          <p:cNvPr id="41" name="Right Arrow 40"/>
          <p:cNvSpPr/>
          <p:nvPr/>
        </p:nvSpPr>
        <p:spPr>
          <a:xfrm rot="5400000">
            <a:off x="16652128" y="5903438"/>
            <a:ext cx="1487550" cy="684705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ight Arrow 42"/>
          <p:cNvSpPr/>
          <p:nvPr/>
        </p:nvSpPr>
        <p:spPr>
          <a:xfrm>
            <a:off x="12373143" y="4030678"/>
            <a:ext cx="2177922" cy="753175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21816472" y="10267008"/>
            <a:ext cx="2098652" cy="1015663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s</a:t>
            </a:r>
            <a:r>
              <a:rPr lang="en-US" sz="3000" b="1" dirty="0" smtClean="0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ms_v2.csv</a:t>
            </a:r>
          </a:p>
          <a:p>
            <a:pPr algn="ctr"/>
            <a:endParaRPr lang="en-US" sz="3000" b="1" dirty="0">
              <a:solidFill>
                <a:schemeClr val="bg1"/>
              </a:solidFill>
              <a:latin typeface="Lato Bold" charset="0"/>
              <a:ea typeface="Lato Bold" charset="0"/>
              <a:cs typeface="Lato Bold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6726831" y="7592075"/>
            <a:ext cx="1338146" cy="57222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17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9" grpId="0" animBg="1"/>
      <p:bldP spid="41" grpId="0" animBg="1"/>
      <p:bldP spid="43" grpId="0" animBg="1"/>
      <p:bldP spid="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346" y="-56303"/>
            <a:ext cx="17218140" cy="1446532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When to Label Events as Missing</a:t>
            </a:r>
            <a:endParaRPr lang="id-ID" sz="8800" b="1" dirty="0" smtClean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893063" y="7392784"/>
            <a:ext cx="23082059" cy="8597"/>
          </a:xfrm>
          <a:prstGeom prst="line">
            <a:avLst/>
          </a:prstGeom>
          <a:ln w="571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>
            <a:spLocks noChangeAspect="1"/>
          </p:cNvSpPr>
          <p:nvPr/>
        </p:nvSpPr>
        <p:spPr>
          <a:xfrm>
            <a:off x="591557" y="7176784"/>
            <a:ext cx="432000" cy="43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3098158" y="7109406"/>
            <a:ext cx="432000" cy="432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873983" y="8453277"/>
            <a:ext cx="4065297" cy="56758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 </a:t>
            </a:r>
            <a:r>
              <a:rPr lang="en-US" sz="2400" dirty="0" smtClean="0"/>
              <a:t>= </a:t>
            </a:r>
            <a:r>
              <a:rPr lang="en-US" sz="2400" dirty="0" smtClean="0"/>
              <a:t>t0 + </a:t>
            </a:r>
            <a:r>
              <a:rPr lang="en-US" sz="2400" dirty="0" smtClean="0"/>
              <a:t>is_missing_threshold</a:t>
            </a:r>
            <a:endParaRPr lang="en-US" sz="2400" dirty="0"/>
          </a:p>
          <a:p>
            <a:r>
              <a:rPr lang="en-US" sz="2400" dirty="0" smtClean="0"/>
              <a:t> </a:t>
            </a:r>
            <a:endParaRPr lang="en-US" sz="2400" dirty="0" smtClean="0"/>
          </a:p>
        </p:txBody>
      </p:sp>
      <p:sp>
        <p:nvSpPr>
          <p:cNvPr id="29" name="TextBox 28"/>
          <p:cNvSpPr txBox="1"/>
          <p:nvPr/>
        </p:nvSpPr>
        <p:spPr>
          <a:xfrm>
            <a:off x="11765585" y="8559195"/>
            <a:ext cx="3563975" cy="46166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 </a:t>
            </a:r>
            <a:r>
              <a:rPr lang="en-US" sz="2400" dirty="0" smtClean="0"/>
              <a:t>= </a:t>
            </a:r>
            <a:r>
              <a:rPr lang="en-US" sz="2400" dirty="0" smtClean="0"/>
              <a:t>t0 + </a:t>
            </a:r>
            <a:r>
              <a:rPr lang="en-US" sz="2400" dirty="0" smtClean="0"/>
              <a:t>invalid_threshold</a:t>
            </a:r>
            <a:r>
              <a:rPr lang="en-US" sz="2400" dirty="0" smtClean="0"/>
              <a:t> </a:t>
            </a:r>
            <a:endParaRPr lang="en-US" sz="2400" dirty="0" smtClean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5851709" y="6878557"/>
            <a:ext cx="0" cy="1571186"/>
          </a:xfrm>
          <a:prstGeom prst="straightConnector1">
            <a:avLst/>
          </a:prstGeom>
          <a:ln w="38100">
            <a:solidFill>
              <a:srgbClr val="19232E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2601055" y="7726024"/>
            <a:ext cx="1545304" cy="46166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</a:t>
            </a:r>
            <a:r>
              <a:rPr lang="en-US" sz="2400" dirty="0" smtClean="0"/>
              <a:t>t1</a:t>
            </a:r>
            <a:r>
              <a:rPr lang="en-US" sz="2400" smtClean="0"/>
              <a:t>, ps_1</a:t>
            </a:r>
            <a:r>
              <a:rPr lang="en-US" sz="2400" dirty="0" smtClean="0"/>
              <a:t>)</a:t>
            </a:r>
            <a:endParaRPr lang="en-US" sz="2400" dirty="0" smtClean="0"/>
          </a:p>
        </p:txBody>
      </p:sp>
      <p:sp>
        <p:nvSpPr>
          <p:cNvPr id="51" name="TextBox 50"/>
          <p:cNvSpPr txBox="1"/>
          <p:nvPr/>
        </p:nvSpPr>
        <p:spPr>
          <a:xfrm>
            <a:off x="287781" y="7726025"/>
            <a:ext cx="1498632" cy="46166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</a:t>
            </a:r>
            <a:r>
              <a:rPr lang="en-US" sz="2400" dirty="0" smtClean="0"/>
              <a:t>t0</a:t>
            </a:r>
            <a:r>
              <a:rPr lang="en-US" sz="2400" smtClean="0"/>
              <a:t>, ps_0</a:t>
            </a:r>
            <a:r>
              <a:rPr lang="en-US" sz="2400" dirty="0" smtClean="0"/>
              <a:t>)</a:t>
            </a:r>
            <a:endParaRPr lang="en-US" sz="2400" dirty="0" smtClean="0"/>
          </a:p>
        </p:txBody>
      </p:sp>
      <p:sp>
        <p:nvSpPr>
          <p:cNvPr id="53" name="TextBox 52"/>
          <p:cNvSpPr txBox="1"/>
          <p:nvPr/>
        </p:nvSpPr>
        <p:spPr>
          <a:xfrm>
            <a:off x="20557045" y="8449743"/>
            <a:ext cx="1662621" cy="46166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 </a:t>
            </a:r>
            <a:r>
              <a:rPr lang="en-US" sz="2400" dirty="0" smtClean="0"/>
              <a:t>= </a:t>
            </a:r>
            <a:r>
              <a:rPr lang="en-US" sz="2400" dirty="0" smtClean="0"/>
              <a:t>t1 - 1</a:t>
            </a:r>
            <a:endParaRPr lang="en-US" sz="2400" dirty="0" smtClean="0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1023557" y="6937181"/>
            <a:ext cx="4749226" cy="3074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>
            <a:spLocks noChangeAspect="1"/>
          </p:cNvSpPr>
          <p:nvPr/>
        </p:nvSpPr>
        <p:spPr>
          <a:xfrm>
            <a:off x="2779280" y="7176784"/>
            <a:ext cx="396000" cy="396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53"/>
          <p:cNvCxnSpPr/>
          <p:nvPr/>
        </p:nvCxnSpPr>
        <p:spPr>
          <a:xfrm flipV="1">
            <a:off x="5903298" y="6954114"/>
            <a:ext cx="7128000" cy="3074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13031298" y="6988009"/>
            <a:ext cx="0" cy="1571186"/>
          </a:xfrm>
          <a:prstGeom prst="straightConnector1">
            <a:avLst/>
          </a:prstGeom>
          <a:ln w="38100">
            <a:solidFill>
              <a:srgbClr val="19232E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>
            <a:spLocks noChangeAspect="1"/>
          </p:cNvSpPr>
          <p:nvPr/>
        </p:nvSpPr>
        <p:spPr>
          <a:xfrm>
            <a:off x="8880584" y="7194784"/>
            <a:ext cx="396000" cy="396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>
            <a:spLocks noChangeAspect="1"/>
          </p:cNvSpPr>
          <p:nvPr/>
        </p:nvSpPr>
        <p:spPr>
          <a:xfrm>
            <a:off x="17127117" y="7194784"/>
            <a:ext cx="396000" cy="396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2658533" y="6350002"/>
            <a:ext cx="2688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/>
              <a:t>[power_state= ps_0]</a:t>
            </a:r>
            <a:endParaRPr lang="en-US" sz="2000" i="1" dirty="0"/>
          </a:p>
        </p:txBody>
      </p:sp>
      <p:sp>
        <p:nvSpPr>
          <p:cNvPr id="59" name="TextBox 58"/>
          <p:cNvSpPr txBox="1"/>
          <p:nvPr/>
        </p:nvSpPr>
        <p:spPr>
          <a:xfrm>
            <a:off x="8637101" y="6336206"/>
            <a:ext cx="2945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[</a:t>
            </a:r>
            <a:r>
              <a:rPr lang="en-US" sz="2000" i="1" dirty="0"/>
              <a:t>power_state= </a:t>
            </a:r>
            <a:r>
              <a:rPr lang="en-US" sz="2000" i="1" dirty="0" smtClean="0"/>
              <a:t>missing</a:t>
            </a:r>
            <a:r>
              <a:rPr lang="en-US" sz="2000" dirty="0" smtClean="0"/>
              <a:t>]</a:t>
            </a:r>
            <a:endParaRPr lang="en-US" sz="2000" dirty="0"/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21649796" y="6787191"/>
            <a:ext cx="0" cy="1571186"/>
          </a:xfrm>
          <a:prstGeom prst="straightConnector1">
            <a:avLst/>
          </a:prstGeom>
          <a:ln w="38100">
            <a:solidFill>
              <a:srgbClr val="19232E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13072645" y="6936134"/>
            <a:ext cx="8568000" cy="3074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6475944" y="6364621"/>
            <a:ext cx="2989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[</a:t>
            </a:r>
            <a:r>
              <a:rPr lang="en-US" sz="2000" i="1" smtClean="0"/>
              <a:t>power_state = invalid</a:t>
            </a:r>
            <a:r>
              <a:rPr lang="en-US" sz="2000" smtClean="0"/>
              <a:t>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03343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/>
          <p:cNvSpPr txBox="1"/>
          <p:nvPr/>
        </p:nvSpPr>
        <p:spPr>
          <a:xfrm>
            <a:off x="8041467" y="483017"/>
            <a:ext cx="8335900" cy="1446532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Model Selection</a:t>
            </a:r>
            <a:endParaRPr lang="id-ID" sz="8800" b="1" dirty="0" smtClean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11432898" y="2470667"/>
            <a:ext cx="1553038" cy="9143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339" tIns="45672" rIns="91339" bIns="45672"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566777" y="3103222"/>
            <a:ext cx="8363929" cy="80861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000" b="1" dirty="0" smtClean="0">
                <a:solidFill>
                  <a:schemeClr val="tx2"/>
                </a:solidFill>
                <a:latin typeface="Lato Bold" charset="0"/>
                <a:ea typeface="Lato Bold" charset="0"/>
                <a:cs typeface="Lato Bold" charset="0"/>
              </a:rPr>
              <a:t>Evaluate model accuracy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4000" b="1" dirty="0" smtClean="0">
                <a:solidFill>
                  <a:schemeClr val="tx2"/>
                </a:solidFill>
                <a:latin typeface="Lato Bold" charset="0"/>
                <a:ea typeface="Lato Bold" charset="0"/>
                <a:cs typeface="Lato Bold" charset="0"/>
              </a:rPr>
              <a:t>Pick best model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4000" b="1" dirty="0" smtClean="0">
                <a:solidFill>
                  <a:schemeClr val="tx2"/>
                </a:solidFill>
                <a:latin typeface="Lato Bold" charset="0"/>
                <a:ea typeface="Lato Bold" charset="0"/>
                <a:cs typeface="Lato Bold" charset="0"/>
              </a:rPr>
              <a:t>Optimize parameters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 smtClean="0">
              <a:solidFill>
                <a:schemeClr val="tx2"/>
              </a:solidFill>
              <a:latin typeface="Lato Bold" charset="0"/>
              <a:ea typeface="Lato Bold" charset="0"/>
              <a:cs typeface="Lato Bold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4000" b="1" dirty="0" smtClean="0">
                <a:solidFill>
                  <a:schemeClr val="tx2"/>
                </a:solidFill>
                <a:latin typeface="Lato Bold" charset="0"/>
                <a:ea typeface="Lato Bold" charset="0"/>
                <a:cs typeface="Lato Bold" charset="0"/>
              </a:rPr>
              <a:t>Use the model for imputation</a:t>
            </a:r>
          </a:p>
        </p:txBody>
      </p:sp>
    </p:spTree>
    <p:extLst>
      <p:ext uri="{BB962C8B-B14F-4D97-AF65-F5344CB8AC3E}">
        <p14:creationId xmlns:p14="http://schemas.microsoft.com/office/powerpoint/2010/main" val="94800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gradFill flip="none" rotWithShape="1">
            <a:gsLst>
              <a:gs pos="22000">
                <a:srgbClr val="001334">
                  <a:alpha val="86000"/>
                </a:srgbClr>
              </a:gs>
              <a:gs pos="88000">
                <a:srgbClr val="002060">
                  <a:alpha val="78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048735" y="528785"/>
            <a:ext cx="12681641" cy="1446532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What are we predicting?</a:t>
            </a:r>
            <a:endParaRPr lang="id-ID" sz="8800" b="1" dirty="0" smtClean="0">
              <a:solidFill>
                <a:schemeClr val="accent1"/>
              </a:solidFill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127" y="3718170"/>
            <a:ext cx="20146818" cy="6094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7016763" y="4090592"/>
            <a:ext cx="1338146" cy="57222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57560" y="10511072"/>
            <a:ext cx="22413951" cy="1569642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Predicting ‘</a:t>
            </a:r>
            <a:r>
              <a:rPr lang="en-US" sz="4800" b="1" dirty="0" err="1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event_type</a:t>
            </a:r>
            <a:r>
              <a:rPr lang="en-US" sz="4800" b="1" dirty="0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’-including ping events because they are also used for determining ‘</a:t>
            </a:r>
            <a:r>
              <a:rPr lang="en-US" sz="4800" b="1" dirty="0" err="1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power_state</a:t>
            </a:r>
            <a:r>
              <a:rPr lang="en-US" sz="4800" b="1" dirty="0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’</a:t>
            </a:r>
            <a:endParaRPr lang="id-ID" sz="4800" b="1" dirty="0" smtClean="0">
              <a:solidFill>
                <a:schemeClr val="accent1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8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40747"/>
            <a:ext cx="24377650" cy="13716000"/>
          </a:xfrm>
          <a:prstGeom prst="rect">
            <a:avLst/>
          </a:prstGeom>
          <a:gradFill flip="none" rotWithShape="1">
            <a:gsLst>
              <a:gs pos="22000">
                <a:srgbClr val="001334">
                  <a:alpha val="86000"/>
                </a:srgbClr>
              </a:gs>
              <a:gs pos="88000">
                <a:srgbClr val="002060">
                  <a:alpha val="78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496424" y="94842"/>
            <a:ext cx="12410732" cy="1446532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8800" b="1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May the best model win</a:t>
            </a:r>
            <a:endParaRPr lang="id-ID" sz="8800" b="1" dirty="0" smtClean="0">
              <a:solidFill>
                <a:schemeClr val="accent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007329" y="3277073"/>
            <a:ext cx="6861494" cy="2554545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en-US" sz="4000" u="sng" dirty="0" smtClean="0">
                <a:ln>
                  <a:solidFill>
                    <a:schemeClr val="bg1"/>
                  </a:solidFill>
                </a:ln>
              </a:rPr>
              <a:t>Out of the box models</a:t>
            </a:r>
          </a:p>
          <a:p>
            <a:r>
              <a:rPr lang="en-US" sz="4000" dirty="0" smtClean="0">
                <a:ln>
                  <a:solidFill>
                    <a:schemeClr val="bg1"/>
                  </a:solidFill>
                </a:ln>
              </a:rPr>
              <a:t>Stats calculated across 3-fold cross validation for each model</a:t>
            </a:r>
            <a:endParaRPr lang="en-US" sz="4000" dirty="0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99" y="1965689"/>
            <a:ext cx="16247604" cy="49330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33" y="7323062"/>
            <a:ext cx="13320211" cy="639293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935820" y="9584039"/>
            <a:ext cx="10116153" cy="2554545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en-US" sz="4000" u="sng" dirty="0" smtClean="0">
                <a:ln>
                  <a:solidFill>
                    <a:schemeClr val="bg1"/>
                  </a:solidFill>
                </a:ln>
              </a:rPr>
              <a:t>Custom built nearest neighbors</a:t>
            </a:r>
          </a:p>
          <a:p>
            <a:r>
              <a:rPr lang="en-US" sz="4000" dirty="0" smtClean="0">
                <a:ln>
                  <a:solidFill>
                    <a:schemeClr val="bg1"/>
                  </a:solidFill>
                </a:ln>
              </a:rPr>
              <a:t>Stats calculated across boxes. For each parameter setting, evaluate accuracy for a single box, then get a summary</a:t>
            </a:r>
            <a:endParaRPr lang="en-US" sz="4000" dirty="0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126069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motagua light prueba">
      <a:dk1>
        <a:srgbClr val="445469"/>
      </a:dk1>
      <a:lt1>
        <a:sysClr val="window" lastClr="FFFFFF"/>
      </a:lt1>
      <a:dk2>
        <a:srgbClr val="445469"/>
      </a:dk2>
      <a:lt2>
        <a:srgbClr val="FFFFFF"/>
      </a:lt2>
      <a:accent1>
        <a:srgbClr val="1EA185"/>
      </a:accent1>
      <a:accent2>
        <a:srgbClr val="9BBB5C"/>
      </a:accent2>
      <a:accent3>
        <a:srgbClr val="F29B26"/>
      </a:accent3>
      <a:accent4>
        <a:srgbClr val="BD392F"/>
      </a:accent4>
      <a:accent5>
        <a:srgbClr val="445469"/>
      </a:accent5>
      <a:accent6>
        <a:srgbClr val="445469"/>
      </a:accent6>
      <a:hlink>
        <a:srgbClr val="F33B48"/>
      </a:hlink>
      <a:folHlink>
        <a:srgbClr val="FFC000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Foundry.thmx</Template>
  <TotalTime>25969</TotalTime>
  <Words>307</Words>
  <Application>Microsoft Macintosh PowerPoint</Application>
  <PresentationFormat>Custom</PresentationFormat>
  <Paragraphs>89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Gill Sans</vt:lpstr>
      <vt:lpstr>Lato</vt:lpstr>
      <vt:lpstr>Lato Black</vt:lpstr>
      <vt:lpstr>Lato Bold</vt:lpstr>
      <vt:lpstr>Lato Light</vt:lpstr>
      <vt:lpstr>Arial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Jetfabrik</dc:creator>
  <cp:keywords/>
  <dc:description/>
  <cp:lastModifiedBy>Microsoft Office User</cp:lastModifiedBy>
  <cp:revision>3282</cp:revision>
  <dcterms:created xsi:type="dcterms:W3CDTF">2014-11-12T21:47:38Z</dcterms:created>
  <dcterms:modified xsi:type="dcterms:W3CDTF">2017-10-19T17:54:36Z</dcterms:modified>
  <cp:category/>
</cp:coreProperties>
</file>

<file path=docProps/thumbnail.jpeg>
</file>